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2" r:id="rId6"/>
  </p:sldMasterIdLst>
  <p:notesMasterIdLst>
    <p:notesMasterId r:id="rId23"/>
  </p:notesMasterIdLst>
  <p:sldIdLst>
    <p:sldId id="271" r:id="rId7"/>
    <p:sldId id="257" r:id="rId8"/>
    <p:sldId id="374" r:id="rId9"/>
    <p:sldId id="403" r:id="rId10"/>
    <p:sldId id="404" r:id="rId11"/>
    <p:sldId id="412" r:id="rId12"/>
    <p:sldId id="413" r:id="rId13"/>
    <p:sldId id="387" r:id="rId14"/>
    <p:sldId id="407" r:id="rId15"/>
    <p:sldId id="408" r:id="rId16"/>
    <p:sldId id="409" r:id="rId17"/>
    <p:sldId id="414" r:id="rId18"/>
    <p:sldId id="411" r:id="rId19"/>
    <p:sldId id="382" r:id="rId20"/>
    <p:sldId id="394" r:id="rId21"/>
    <p:sldId id="266" r:id="rId2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31F55C-EC48-E8EE-A385-318240C60270}" name="Long, Pressy K." initials="LPK" userId="S::Pressenna.Long@usaa.com::71cd75fc-96e2-4fc7-b077-7dca947189d3" providerId="AD"/>
  <p188:author id="{7BEC8067-22B8-A118-C89C-40CA74C4A523}" name="Samantha Salazar" initials="SS" userId="S::ssalazar@mvculture.com::1d602b40-9561-46a7-82cd-14c05aaece5d" providerId="AD"/>
  <p188:author id="{89145C7F-C4FD-2B96-D275-C4C78430E811}" name="Sean Wood" initials="SW" userId="afb9e93939c3130d" providerId="Windows Live"/>
  <p188:author id="{483BEFD8-C984-CE1B-5CA1-B85BC5FF187C}" name="Tann, Joi E CIV USCG HQS (USA)" initials="JT" userId="S::Joi.E.Tann@uscg.mil::5a3e4fa1-c1bb-4c97-b820-b92555cc16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lizabeth Sullivan" initials="ES" lastIdx="1" clrIdx="6">
    <p:extLst>
      <p:ext uri="{19B8F6BF-5375-455C-9EA6-DF929625EA0E}">
        <p15:presenceInfo xmlns:p15="http://schemas.microsoft.com/office/powerpoint/2012/main" userId="S::ziy681@utsa.edu::c940bbae-ff4e-4b81-b265-c621b2746f10" providerId="AD"/>
      </p:ext>
    </p:extLst>
  </p:cmAuthor>
  <p:cmAuthor id="1" name="Lauren Castillo" initials="LC" lastIdx="3" clrIdx="0">
    <p:extLst>
      <p:ext uri="{19B8F6BF-5375-455C-9EA6-DF929625EA0E}">
        <p15:presenceInfo xmlns:p15="http://schemas.microsoft.com/office/powerpoint/2012/main" userId="S::lcastillo@mvculture.com::05df3c8f-cd82-4a99-86fd-d8de76e27ae3" providerId="AD"/>
      </p:ext>
    </p:extLst>
  </p:cmAuthor>
  <p:cmAuthor id="2" name="Long, Pressy K." initials="LPK" lastIdx="3" clrIdx="1">
    <p:extLst>
      <p:ext uri="{19B8F6BF-5375-455C-9EA6-DF929625EA0E}">
        <p15:presenceInfo xmlns:p15="http://schemas.microsoft.com/office/powerpoint/2012/main" userId="Long, Pressy K." providerId="None"/>
      </p:ext>
    </p:extLst>
  </p:cmAuthor>
  <p:cmAuthor id="3" name="Johnson, Lisa J CIV" initials="JLJC" lastIdx="7" clrIdx="2">
    <p:extLst>
      <p:ext uri="{19B8F6BF-5375-455C-9EA6-DF929625EA0E}">
        <p15:presenceInfo xmlns:p15="http://schemas.microsoft.com/office/powerpoint/2012/main" userId="S-1-5-21-4290293029-226652851-1696308051-1050541" providerId="AD"/>
      </p:ext>
    </p:extLst>
  </p:cmAuthor>
  <p:cmAuthor id="4" name="Kampfe, Ashley H CIV" initials="KAHC" lastIdx="4" clrIdx="3">
    <p:extLst>
      <p:ext uri="{19B8F6BF-5375-455C-9EA6-DF929625EA0E}">
        <p15:presenceInfo xmlns:p15="http://schemas.microsoft.com/office/powerpoint/2012/main" userId="S-1-5-21-4290293029-226652851-1696308051-3315690" providerId="AD"/>
      </p:ext>
    </p:extLst>
  </p:cmAuthor>
  <p:cmAuthor id="5" name="Sowers, Mark E CIV" initials="SMEC" lastIdx="11" clrIdx="4"/>
  <p:cmAuthor id="6" name="Long, Pressy K." initials="LPK [2]" lastIdx="2" clrIdx="5">
    <p:extLst>
      <p:ext uri="{19B8F6BF-5375-455C-9EA6-DF929625EA0E}">
        <p15:presenceInfo xmlns:p15="http://schemas.microsoft.com/office/powerpoint/2012/main" userId="S::Pressenna.Long@usaa.com::71cd75fc-96e2-4fc7-b077-7dca947189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5D"/>
    <a:srgbClr val="1B3867"/>
    <a:srgbClr val="D1DBEF"/>
    <a:srgbClr val="EB3732"/>
    <a:srgbClr val="1C3866"/>
    <a:srgbClr val="004072"/>
    <a:srgbClr val="1C3867"/>
    <a:srgbClr val="1D3867"/>
    <a:srgbClr val="489CC0"/>
    <a:srgbClr val="CBD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12"/>
    <p:restoredTop sz="86400"/>
  </p:normalViewPr>
  <p:slideViewPr>
    <p:cSldViewPr snapToGrid="0" snapToObjects="1">
      <p:cViewPr varScale="1">
        <p:scale>
          <a:sx n="53" d="100"/>
          <a:sy n="53" d="100"/>
        </p:scale>
        <p:origin x="1172" y="48"/>
      </p:cViewPr>
      <p:guideLst/>
    </p:cSldViewPr>
  </p:slideViewPr>
  <p:outlineViewPr>
    <p:cViewPr>
      <p:scale>
        <a:sx n="33" d="100"/>
        <a:sy n="33" d="100"/>
      </p:scale>
      <p:origin x="0" y="-56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01B5-6675-8D4D-A39E-23543D0742F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121FF-2681-E044-94E7-D531F7224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9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8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7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5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8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DFCA895F-F4DE-B24A-968D-061DD08E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275" y="3715622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04254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application&#10;&#10;Description automatically generated">
            <a:extLst>
              <a:ext uri="{FF2B5EF4-FFF2-40B4-BE49-F238E27FC236}">
                <a16:creationId xmlns:a16="http://schemas.microsoft.com/office/drawing/2014/main" id="{0B980F17-03CB-4248-AE62-41980B6AD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93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93139B-00F1-4441-92BD-40520EC3B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3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55B761E-6290-3A4E-A5B6-DD3EE7F35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61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7E3E721-CDF3-7A4A-B63C-9C41C3F6F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26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whiteboard&#10;&#10;Description automatically generated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545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038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12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680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885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89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DE3254-4E89-B140-8CF5-7265BE73E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95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54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61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735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553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726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157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836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3564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896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03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ADE3254-4E89-B140-8CF5-7265BE73E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339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045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455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248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4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417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44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776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923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071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14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46C8B71-B414-8555-137C-EB2C8C3DD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707520-1F21-8939-8231-2FF8C73E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C4BB32-DA96-E7E3-8C1C-B5A3AE799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0018F-6AE4-4476-0D2E-1DB038E016B5}"/>
              </a:ext>
            </a:extLst>
          </p:cNvPr>
          <p:cNvSpPr/>
          <p:nvPr userDrawn="1"/>
        </p:nvSpPr>
        <p:spPr>
          <a:xfrm>
            <a:off x="6955436" y="5891134"/>
            <a:ext cx="2188564" cy="966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36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87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7671EA-BEA3-EC4E-A634-700A2E0FB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9EAB41C-0889-E24A-A3B9-395C1393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AE96493-0BC0-1346-BB3C-6AE243CC0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0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57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B388CA-2B2C-214F-9A9C-2743DD33D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41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whiteboard&#10;&#10;Description automatically generated">
            <a:extLst>
              <a:ext uri="{FF2B5EF4-FFF2-40B4-BE49-F238E27FC236}">
                <a16:creationId xmlns:a16="http://schemas.microsoft.com/office/drawing/2014/main" id="{9254E263-2FAB-B945-BF61-18DFC4137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7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67D196-C5AE-AD4E-B46C-0B02C07FC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6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A766D1C-7D79-EA46-974A-364B4530D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01410A-A12A-2046-A290-49BB6E5DB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CD90F3-63A3-0B49-824D-A9C20587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51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c" descr="Internal">
            <a:extLst>
              <a:ext uri="{FF2B5EF4-FFF2-40B4-BE49-F238E27FC236}">
                <a16:creationId xmlns:a16="http://schemas.microsoft.com/office/drawing/2014/main" id="{CB526383-1622-4E11-889E-DCCE44C3D3D4}"/>
              </a:ext>
            </a:extLst>
          </p:cNvPr>
          <p:cNvSpPr txBox="1"/>
          <p:nvPr userDrawn="1"/>
        </p:nvSpPr>
        <p:spPr>
          <a:xfrm>
            <a:off x="0" y="6545580"/>
            <a:ext cx="9144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00590-2E27-C94B-927F-B0FE9B5E78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c" descr="Internal">
            <a:extLst>
              <a:ext uri="{FF2B5EF4-FFF2-40B4-BE49-F238E27FC236}">
                <a16:creationId xmlns:a16="http://schemas.microsoft.com/office/drawing/2014/main" id="{021D43CD-A861-404F-9823-BF6A34882E69}"/>
              </a:ext>
            </a:extLst>
          </p:cNvPr>
          <p:cNvSpPr txBox="1"/>
          <p:nvPr userDrawn="1"/>
        </p:nvSpPr>
        <p:spPr>
          <a:xfrm>
            <a:off x="0" y="6545580"/>
            <a:ext cx="9144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45D79-67D5-A6D6-E26C-99D704E73FD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384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USAA 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1195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9" r:id="rId2"/>
    <p:sldLayoutId id="2147483740" r:id="rId3"/>
    <p:sldLayoutId id="2147483673" r:id="rId4"/>
    <p:sldLayoutId id="2147483685" r:id="rId5"/>
    <p:sldLayoutId id="2147483690" r:id="rId6"/>
    <p:sldLayoutId id="2147483693" r:id="rId7"/>
    <p:sldLayoutId id="2147483696" r:id="rId8"/>
    <p:sldLayoutId id="2147483698" r:id="rId9"/>
    <p:sldLayoutId id="2147483702" r:id="rId10"/>
    <p:sldLayoutId id="2147483703" r:id="rId11"/>
    <p:sldLayoutId id="2147483704" r:id="rId12"/>
    <p:sldLayoutId id="2147483705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9" r:id="rId21"/>
    <p:sldLayoutId id="2147483720" r:id="rId22"/>
    <p:sldLayoutId id="2147483722" r:id="rId23"/>
    <p:sldLayoutId id="2147483723" r:id="rId24"/>
    <p:sldLayoutId id="2147483724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vimeo.com/showcase/10747259" TargetMode="Externa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cg-owl.uscg.mil/moodle/login/index.php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apan.org/wg/finred-lrl/m/cg_pfmp" TargetMode="External"/><Relationship Id="rId7" Type="http://schemas.openxmlformats.org/officeDocument/2006/relationships/hyperlink" Target="https://www.milspousemoneymissio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cg-owl.uscg.mil/moodle/" TargetMode="External"/><Relationship Id="rId5" Type="http://schemas.openxmlformats.org/officeDocument/2006/relationships/hyperlink" Target="https://www.milsuite.mil/book/groups/uscg-cfs-resources" TargetMode="External"/><Relationship Id="rId4" Type="http://schemas.openxmlformats.org/officeDocument/2006/relationships/hyperlink" Target="NUL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g-owl.uscg.mil/moodle/" TargetMode="Externa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A008-0A47-5F43-AA4D-86DB67EA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274" y="3715622"/>
            <a:ext cx="3962059" cy="1325563"/>
          </a:xfrm>
        </p:spPr>
        <p:txBody>
          <a:bodyPr/>
          <a:lstStyle/>
          <a:p>
            <a:r>
              <a:rPr lang="en-US" dirty="0"/>
              <a:t>Introduction to Touchpoint Curriculum</a:t>
            </a: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EB9B94F1-558E-CB6F-B9D4-EA6B2C8412CA}"/>
              </a:ext>
            </a:extLst>
          </p:cNvPr>
          <p:cNvSpPr txBox="1">
            <a:spLocks/>
          </p:cNvSpPr>
          <p:nvPr/>
        </p:nvSpPr>
        <p:spPr>
          <a:xfrm>
            <a:off x="6703017" y="79090"/>
            <a:ext cx="2378129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5771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DF5CF-D55E-32A7-A514-2293670BD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8F14-6F63-6A19-E0A2-5442C95022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007" y="465980"/>
            <a:ext cx="6774968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Classroom Instruction: PowerPoint and Instructor Guide</a:t>
            </a:r>
          </a:p>
        </p:txBody>
      </p:sp>
      <p:pic>
        <p:nvPicPr>
          <p:cNvPr id="3" name="Picture 2" descr="Vesting In the Thrift Savings Plan (TSP) PowerPoint.">
            <a:extLst>
              <a:ext uri="{FF2B5EF4-FFF2-40B4-BE49-F238E27FC236}">
                <a16:creationId xmlns:a16="http://schemas.microsoft.com/office/drawing/2014/main" id="{67EA021B-B7F4-C34D-DCC2-8F4AAFFD47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22" y="2218542"/>
            <a:ext cx="4252947" cy="3177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Vesting In the Thrift Savings Plan (TSP) Instructor Guide Course Organization and Outline.">
            <a:extLst>
              <a:ext uri="{FF2B5EF4-FFF2-40B4-BE49-F238E27FC236}">
                <a16:creationId xmlns:a16="http://schemas.microsoft.com/office/drawing/2014/main" id="{54C0A4D8-1839-A792-F1F1-1B2A645FB6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207" y="1694757"/>
            <a:ext cx="4200893" cy="4269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545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F7913-BFE5-5BB1-95BD-FB72B8A31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05F80A-D9E3-E7CE-57E6-A2A42075C4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007" y="465980"/>
            <a:ext cx="6774968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Classroom Instruction: Video and Video Discussion Guides</a:t>
            </a:r>
          </a:p>
        </p:txBody>
      </p:sp>
      <p:pic>
        <p:nvPicPr>
          <p:cNvPr id="3" name="Picture 2" descr="Continuation Pay Video Discussion Guide.">
            <a:extLst>
              <a:ext uri="{FF2B5EF4-FFF2-40B4-BE49-F238E27FC236}">
                <a16:creationId xmlns:a16="http://schemas.microsoft.com/office/drawing/2014/main" id="{6BFADA7A-F4CE-A1E4-F0B5-B90245257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393" y="1413298"/>
            <a:ext cx="3338828" cy="43208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Picture 1" descr="Continuation Pay Video Discussion Guide.">
            <a:extLst>
              <a:ext uri="{FF2B5EF4-FFF2-40B4-BE49-F238E27FC236}">
                <a16:creationId xmlns:a16="http://schemas.microsoft.com/office/drawing/2014/main" id="{5DA22F66-37A0-3208-2427-B32B3F5D92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034" y="1413298"/>
            <a:ext cx="3338828" cy="43208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417D2C2-A8FC-818D-E9F9-9F38FA6C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51" y="5782984"/>
            <a:ext cx="7631178" cy="411407"/>
          </a:xfrm>
        </p:spPr>
        <p:txBody>
          <a:bodyPr/>
          <a:lstStyle/>
          <a:p>
            <a:pPr marL="9144" indent="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None/>
            </a:pPr>
            <a:r>
              <a:rPr lang="en-US" altLang="en-US" sz="18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https://vimeo.com/showcase/10747259</a:t>
            </a:r>
            <a:r>
              <a:rPr lang="en-US" altLang="en-US" sz="18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br>
              <a:rPr lang="en-US" altLang="en-US" sz="18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to Continuation Pay – 7 videos</a:t>
            </a:r>
          </a:p>
        </p:txBody>
      </p:sp>
      <p:sp>
        <p:nvSpPr>
          <p:cNvPr id="5" name="AutoShape 100" descr="Lightbulb icon indicating activity.">
            <a:extLst>
              <a:ext uri="{FF2B5EF4-FFF2-40B4-BE49-F238E27FC236}">
                <a16:creationId xmlns:a16="http://schemas.microsoft.com/office/drawing/2014/main" id="{222CEAB6-2191-2FAF-469C-B0CAA970BC05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B4983-8A90-A810-B62B-435E87D5E910}"/>
              </a:ext>
            </a:extLst>
          </p:cNvPr>
          <p:cNvSpPr txBox="1"/>
          <p:nvPr/>
        </p:nvSpPr>
        <p:spPr>
          <a:xfrm>
            <a:off x="888657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 6 Continuation Pay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Discussion Guide</a:t>
            </a:r>
          </a:p>
        </p:txBody>
      </p:sp>
    </p:spTree>
    <p:extLst>
      <p:ext uri="{BB962C8B-B14F-4D97-AF65-F5344CB8AC3E}">
        <p14:creationId xmlns:p14="http://schemas.microsoft.com/office/powerpoint/2010/main" val="324978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33BB13-83F0-7F66-9332-986A405193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328237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CG Online World of Learning (OWL)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C4859EA-D104-51B1-1EC5-578360020A94}"/>
              </a:ext>
            </a:extLst>
          </p:cNvPr>
          <p:cNvSpPr txBox="1">
            <a:spLocks/>
          </p:cNvSpPr>
          <p:nvPr/>
        </p:nvSpPr>
        <p:spPr>
          <a:xfrm>
            <a:off x="330351" y="1475724"/>
            <a:ext cx="8362712" cy="808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2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9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Navigate to the login page at: </a:t>
            </a:r>
            <a:br>
              <a:rPr lang="en-US" dirty="0"/>
            </a:br>
            <a:r>
              <a:rPr lang="en-US" i="1" dirty="0">
                <a:hlinkClick r:id="rId2"/>
              </a:rPr>
              <a:t>Coast Guard Online World of Learning (uscg.mil)</a:t>
            </a:r>
            <a:endParaRPr lang="en-US" i="1" dirty="0"/>
          </a:p>
        </p:txBody>
      </p:sp>
      <p:pic>
        <p:nvPicPr>
          <p:cNvPr id="5" name="Picture 4" descr="A screenshot of a login screen.">
            <a:extLst>
              <a:ext uri="{FF2B5EF4-FFF2-40B4-BE49-F238E27FC236}">
                <a16:creationId xmlns:a16="http://schemas.microsoft.com/office/drawing/2014/main" id="{D1868EA4-5A70-903F-A9B8-BB7F1E456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37" y="2502740"/>
            <a:ext cx="3021447" cy="2873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AC183A5B-D2E0-7CEE-EE56-1531307C116A}"/>
              </a:ext>
            </a:extLst>
          </p:cNvPr>
          <p:cNvSpPr txBox="1">
            <a:spLocks/>
          </p:cNvSpPr>
          <p:nvPr/>
        </p:nvSpPr>
        <p:spPr>
          <a:xfrm>
            <a:off x="330351" y="5456300"/>
            <a:ext cx="3142033" cy="404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2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9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Click on CAC/PIV Login. </a:t>
            </a:r>
          </a:p>
        </p:txBody>
      </p:sp>
      <p:pic>
        <p:nvPicPr>
          <p:cNvPr id="6" name="Picture 5" descr="A screen shot of the homepage.">
            <a:extLst>
              <a:ext uri="{FF2B5EF4-FFF2-40B4-BE49-F238E27FC236}">
                <a16:creationId xmlns:a16="http://schemas.microsoft.com/office/drawing/2014/main" id="{411D4EFB-8E7D-FBED-DBF2-78BFA931D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95" y="2502740"/>
            <a:ext cx="4565877" cy="1430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EF5C10A-3A30-D16C-C0A4-74B2747FE963}"/>
              </a:ext>
            </a:extLst>
          </p:cNvPr>
          <p:cNvSpPr txBox="1">
            <a:spLocks/>
          </p:cNvSpPr>
          <p:nvPr/>
        </p:nvSpPr>
        <p:spPr>
          <a:xfrm>
            <a:off x="3999295" y="4015959"/>
            <a:ext cx="5343709" cy="404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2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9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user lands on the homepage.</a:t>
            </a:r>
          </a:p>
        </p:txBody>
      </p:sp>
      <p:pic>
        <p:nvPicPr>
          <p:cNvPr id="7" name="Picture 6" descr="A screenshot of the navigation bar.">
            <a:extLst>
              <a:ext uri="{FF2B5EF4-FFF2-40B4-BE49-F238E27FC236}">
                <a16:creationId xmlns:a16="http://schemas.microsoft.com/office/drawing/2014/main" id="{C80BCFF3-3832-1B45-38B8-4E85AD7DD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295" y="4617139"/>
            <a:ext cx="4292600" cy="104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C9AE92-1D55-902F-B8E2-FBDE8CF7C094}"/>
              </a:ext>
            </a:extLst>
          </p:cNvPr>
          <p:cNvSpPr txBox="1">
            <a:spLocks/>
          </p:cNvSpPr>
          <p:nvPr/>
        </p:nvSpPr>
        <p:spPr>
          <a:xfrm>
            <a:off x="3959851" y="5658539"/>
            <a:ext cx="4814354" cy="808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2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9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 the navigation bar, click on Courses, then Course Catalog.</a:t>
            </a:r>
          </a:p>
        </p:txBody>
      </p:sp>
    </p:spTree>
    <p:extLst>
      <p:ext uri="{BB962C8B-B14F-4D97-AF65-F5344CB8AC3E}">
        <p14:creationId xmlns:p14="http://schemas.microsoft.com/office/powerpoint/2010/main" val="132613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A1396-1BED-7626-032F-046BA1293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C13A3E-6011-98DE-A0B3-C872FB9D27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007" y="465980"/>
            <a:ext cx="6774968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CG Online World of Learning (OWL) Cont.</a:t>
            </a:r>
          </a:p>
        </p:txBody>
      </p:sp>
      <p:pic>
        <p:nvPicPr>
          <p:cNvPr id="5" name="Picture 4" descr="A screenshot of the Category screen.">
            <a:extLst>
              <a:ext uri="{FF2B5EF4-FFF2-40B4-BE49-F238E27FC236}">
                <a16:creationId xmlns:a16="http://schemas.microsoft.com/office/drawing/2014/main" id="{FDAECFA6-28A1-4BEC-157B-39F78690C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74" y="1636617"/>
            <a:ext cx="3751120" cy="2248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the Category screen.">
            <a:extLst>
              <a:ext uri="{FF2B5EF4-FFF2-40B4-BE49-F238E27FC236}">
                <a16:creationId xmlns:a16="http://schemas.microsoft.com/office/drawing/2014/main" id="{EFC2D74A-2899-AE66-8EF5-C9525F24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59" y="4149293"/>
            <a:ext cx="4562035" cy="2242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5578B6-5AA1-C62F-7CAF-E7DFDC8F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596" y="2037361"/>
            <a:ext cx="3862379" cy="11847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Category screen displays. Click on Financial Readiness.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E02D7FD8-AFDA-3896-69B5-3571AA510298}"/>
              </a:ext>
            </a:extLst>
          </p:cNvPr>
          <p:cNvSpPr txBox="1">
            <a:spLocks/>
          </p:cNvSpPr>
          <p:nvPr/>
        </p:nvSpPr>
        <p:spPr>
          <a:xfrm>
            <a:off x="5238595" y="4577010"/>
            <a:ext cx="3862379" cy="1184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2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9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Select the Touchpoint course of your interest.</a:t>
            </a:r>
          </a:p>
        </p:txBody>
      </p:sp>
    </p:spTree>
    <p:extLst>
      <p:ext uri="{BB962C8B-B14F-4D97-AF65-F5344CB8AC3E}">
        <p14:creationId xmlns:p14="http://schemas.microsoft.com/office/powerpoint/2010/main" val="355603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08226A-A10E-145F-6430-41BE217540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CG Touchpoint Training Process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B6E77DB-6C48-8ECC-B073-28817265FBF1}"/>
              </a:ext>
            </a:extLst>
          </p:cNvPr>
          <p:cNvSpPr txBox="1">
            <a:spLocks/>
          </p:cNvSpPr>
          <p:nvPr/>
        </p:nvSpPr>
        <p:spPr>
          <a:xfrm>
            <a:off x="2171701" y="1676174"/>
            <a:ext cx="6603331" cy="48048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2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9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1B3867"/>
                </a:solidFill>
                <a:latin typeface="Arial"/>
                <a:cs typeface="Arial"/>
              </a:rPr>
              <a:t>Notification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dirty="0">
                <a:solidFill>
                  <a:srgbClr val="1B3867"/>
                </a:solidFill>
                <a:latin typeface="Arial"/>
                <a:cs typeface="Arial"/>
              </a:rPr>
              <a:t>Coast Guard member is notified by CFS or PFM </a:t>
            </a:r>
            <a:br>
              <a:rPr lang="en-US" sz="2000" dirty="0">
                <a:solidFill>
                  <a:srgbClr val="1B3867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1B3867"/>
                </a:solidFill>
                <a:latin typeface="Arial"/>
                <a:cs typeface="Arial"/>
              </a:rPr>
              <a:t>of available Touchpoint Training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1B3867"/>
                </a:solidFill>
                <a:latin typeface="Arial"/>
                <a:cs typeface="Arial"/>
              </a:rPr>
              <a:t>Delivery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dirty="0">
                <a:solidFill>
                  <a:srgbClr val="1B3867"/>
                </a:solidFill>
                <a:latin typeface="Arial"/>
                <a:cs typeface="Arial"/>
              </a:rPr>
              <a:t>CFS or PFM delivers Touchpoint Curriculum </a:t>
            </a:r>
            <a:br>
              <a:rPr lang="en-US" sz="2000" dirty="0">
                <a:solidFill>
                  <a:srgbClr val="1B3867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1B3867"/>
                </a:solidFill>
                <a:latin typeface="Arial"/>
                <a:cs typeface="Arial"/>
              </a:rPr>
              <a:t>or refers Coast Guard member to USCG Online World of Learning (OWL).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1B3867"/>
                </a:solidFill>
                <a:latin typeface="Arial"/>
                <a:cs typeface="Arial"/>
              </a:rPr>
              <a:t>Completion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dirty="0">
                <a:solidFill>
                  <a:srgbClr val="1B3867"/>
                </a:solidFill>
                <a:latin typeface="Arial"/>
                <a:cs typeface="Arial"/>
              </a:rPr>
              <a:t>Upon completion, Coast Guard member provides verification of completed training by using the USCG OWL site self-certify option. Member will be directed to input the date of completion and counselor name in </a:t>
            </a:r>
            <a:r>
              <a:rPr lang="en-US" sz="2000">
                <a:solidFill>
                  <a:srgbClr val="1B3867"/>
                </a:solidFill>
                <a:latin typeface="Arial"/>
                <a:cs typeface="Arial"/>
              </a:rPr>
              <a:t>the USCG OWL.</a:t>
            </a:r>
            <a:endParaRPr lang="en-US" sz="260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8500" lvl="1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endParaRPr lang="en-US" sz="180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None/>
              <a:tabLst>
                <a:tab pos="241300" algn="l"/>
              </a:tabLst>
            </a:pP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17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048FBF3-96E3-DE36-FEB3-AD31C6B68E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F0C0FAF-12A1-3BF2-F8B5-EA21963B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776" y="1696525"/>
            <a:ext cx="6809696" cy="4016375"/>
          </a:xfrm>
        </p:spPr>
        <p:txBody>
          <a:bodyPr/>
          <a:lstStyle/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Financial Readiness (FINRED), </a:t>
            </a:r>
            <a:br>
              <a:rPr lang="en-US" alt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 Resources Page: </a:t>
            </a:r>
            <a:r>
              <a:rPr lang="en-US" altLang="en-US" b="0" i="1" dirty="0">
                <a:solidFill>
                  <a:srgbClr val="1B3867"/>
                </a:solidFill>
                <a:hlinkClick r:id="rId3"/>
              </a:rPr>
              <a:t>https://community.apan.org/wg/finred-lrl/m/cg_pfmp</a:t>
            </a:r>
            <a:r>
              <a:rPr lang="en-US" altLang="en-US" b="0" i="1" dirty="0">
                <a:solidFill>
                  <a:srgbClr val="1B3867"/>
                </a:solidFill>
              </a:rPr>
              <a:t> </a:t>
            </a:r>
          </a:p>
          <a:p>
            <a:pPr marL="237744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 </a:t>
            </a:r>
            <a:r>
              <a:rPr lang="en-US" altLang="en-US" dirty="0" err="1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milSuite</a:t>
            </a:r>
            <a:r>
              <a:rPr lang="en-US" alt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site: </a:t>
            </a:r>
            <a:r>
              <a:rPr lang="en-US" altLang="en-US" b="0" i="1" dirty="0">
                <a:solidFill>
                  <a:srgbClr val="1B3867"/>
                </a:solidFill>
                <a:hlinkClick r:id="rId4" invalidUrl="https:///"/>
              </a:rPr>
              <a:t>https://</a:t>
            </a:r>
            <a:r>
              <a:rPr lang="en-US" b="0" i="1" u="sng" dirty="0">
                <a:solidFill>
                  <a:srgbClr val="1D3867"/>
                </a:solidFill>
                <a:hlinkClick r:id="rId5"/>
              </a:rPr>
              <a:t>milsuite.mil/book/groups/uscg-cfs-resources</a:t>
            </a:r>
            <a:endParaRPr lang="en-US" altLang="en-US" b="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B3867"/>
                </a:solidFill>
              </a:rPr>
              <a:t>USCG Online World of Learning (OWL)</a:t>
            </a:r>
            <a:r>
              <a:rPr lang="en-US" alt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https://cg-owl.uscg.mil/moodle/</a:t>
            </a:r>
            <a:r>
              <a:rPr lang="en-US" altLang="en-US" b="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B3867"/>
                </a:solidFill>
              </a:rPr>
              <a:t>Spouse Resources:</a:t>
            </a:r>
            <a:r>
              <a:rPr lang="en-US" altLang="en-US" b="0" dirty="0">
                <a:solidFill>
                  <a:srgbClr val="1B3867"/>
                </a:solidFill>
              </a:rPr>
              <a:t> </a:t>
            </a:r>
            <a:r>
              <a:rPr lang="en-US" altLang="en-US" b="0" i="1" dirty="0">
                <a:solidFill>
                  <a:srgbClr val="1B3867"/>
                </a:solidFill>
                <a:hlinkClick r:id="rId7"/>
              </a:rPr>
              <a:t>https://www.milspousemoneymission.org</a:t>
            </a:r>
            <a:endParaRPr lang="en-US" altLang="en-US" b="0" i="1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2FE4340-C5D3-D94E-87B1-3214E7CFB4FD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598212" y="3158970"/>
            <a:ext cx="7545788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-5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</a:p>
          <a:p>
            <a:pPr marL="0" marR="0" lvl="0" indent="0" algn="ctr" defTabSz="4572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69EF36E-9F77-B142-A259-C62B85505A96}"/>
              </a:ext>
            </a:extLst>
          </p:cNvPr>
          <p:cNvSpPr txBox="1"/>
          <p:nvPr/>
        </p:nvSpPr>
        <p:spPr>
          <a:xfrm>
            <a:off x="1720093" y="6446138"/>
            <a:ext cx="3792772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900" dirty="0">
                <a:solidFill>
                  <a:srgbClr val="1B3867"/>
                </a:solidFill>
                <a:latin typeface="Arial"/>
                <a:cs typeface="Arial"/>
              </a:rPr>
              <a:t>The </a:t>
            </a: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appearance </a:t>
            </a:r>
            <a:r>
              <a:rPr lang="en-US" sz="900" dirty="0">
                <a:solidFill>
                  <a:srgbClr val="1B3867"/>
                </a:solidFill>
                <a:latin typeface="Arial"/>
                <a:cs typeface="Arial"/>
              </a:rPr>
              <a:t>of </a:t>
            </a: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U.S. Department of Homeland Security (DHS)</a:t>
            </a:r>
          </a:p>
          <a:p>
            <a:pPr marL="12700">
              <a:spcBef>
                <a:spcPts val="100"/>
              </a:spcBef>
            </a:pP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visual information does </a:t>
            </a:r>
            <a:r>
              <a:rPr lang="en-US" sz="900" dirty="0">
                <a:solidFill>
                  <a:srgbClr val="1B3867"/>
                </a:solidFill>
                <a:latin typeface="Arial"/>
                <a:cs typeface="Arial"/>
              </a:rPr>
              <a:t>not imply or </a:t>
            </a: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constitute DHS endorsement.</a:t>
            </a:r>
            <a:endParaRPr lang="en-US" sz="900" dirty="0">
              <a:solidFill>
                <a:srgbClr val="1B38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08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F9F2DA-9E40-7C43-8611-BD17637F97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9CDFF5-82C0-0E45-B0C5-3101744C3EBD}"/>
              </a:ext>
            </a:extLst>
          </p:cNvPr>
          <p:cNvSpPr txBox="1">
            <a:spLocks/>
          </p:cNvSpPr>
          <p:nvPr/>
        </p:nvSpPr>
        <p:spPr>
          <a:xfrm>
            <a:off x="2175343" y="1666260"/>
            <a:ext cx="6868449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What are Touchpoints?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Why do we have Touchpoint Curriculum? (NDAA &amp; </a:t>
            </a:r>
            <a:r>
              <a:rPr lang="en-US" sz="2500" spc="-5" dirty="0" err="1">
                <a:solidFill>
                  <a:srgbClr val="1B3867"/>
                </a:solidFill>
                <a:latin typeface="Arial"/>
                <a:cs typeface="Arial"/>
              </a:rPr>
              <a:t>DoDi</a:t>
            </a: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)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Learning Objectives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CG Touchpoint Process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Training Completion Options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Touchpoint Examples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Resources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sz="2500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94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Terminal Learning Objective (TLO) Matrix.">
            <a:extLst>
              <a:ext uri="{FF2B5EF4-FFF2-40B4-BE49-F238E27FC236}">
                <a16:creationId xmlns:a16="http://schemas.microsoft.com/office/drawing/2014/main" id="{F4139A64-5145-17C6-039B-8E4969D5BE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007" y="465980"/>
            <a:ext cx="6774968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Do We Have Touchpoint Curriculum?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FE7AADD-397E-A9A0-CCB4-95FECF8B1BF9}"/>
              </a:ext>
            </a:extLst>
          </p:cNvPr>
          <p:cNvSpPr txBox="1">
            <a:spLocks/>
          </p:cNvSpPr>
          <p:nvPr/>
        </p:nvSpPr>
        <p:spPr>
          <a:xfrm>
            <a:off x="2175343" y="1666260"/>
            <a:ext cx="6868449" cy="47220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1B3867"/>
                </a:solidFill>
                <a:latin typeface="Arial"/>
                <a:cs typeface="Arial"/>
              </a:rPr>
              <a:t>Each phase of a military career comes with new milestones and important financial considerations. We call these life milestones “Touchpoints.”</a:t>
            </a:r>
          </a:p>
        </p:txBody>
      </p:sp>
      <p:pic>
        <p:nvPicPr>
          <p:cNvPr id="3" name="Picture 2" descr="First Duty Station Checklist image.">
            <a:extLst>
              <a:ext uri="{FF2B5EF4-FFF2-40B4-BE49-F238E27FC236}">
                <a16:creationId xmlns:a16="http://schemas.microsoft.com/office/drawing/2014/main" id="{D3A1DEE2-2F5E-B15A-2550-8E2F0421B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8163">
            <a:off x="2512680" y="3950363"/>
            <a:ext cx="1470372" cy="18994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D4F158F-F569-B6D7-9CE9-4779D6209C03}"/>
              </a:ext>
            </a:extLst>
          </p:cNvPr>
          <p:cNvSpPr/>
          <p:nvPr/>
        </p:nvSpPr>
        <p:spPr>
          <a:xfrm>
            <a:off x="4572000" y="4027267"/>
            <a:ext cx="4401148" cy="1672937"/>
          </a:xfrm>
          <a:prstGeom prst="roundRect">
            <a:avLst/>
          </a:prstGeom>
          <a:solidFill>
            <a:srgbClr val="0040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DoD &amp; CG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developed quick informational videos, checklists, and resources to help navigate through these important “Touchpoints.”</a:t>
            </a:r>
          </a:p>
        </p:txBody>
      </p:sp>
    </p:spTree>
    <p:extLst>
      <p:ext uri="{BB962C8B-B14F-4D97-AF65-F5344CB8AC3E}">
        <p14:creationId xmlns:p14="http://schemas.microsoft.com/office/powerpoint/2010/main" val="222077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569DB1-AA53-4CA0-B4A0-0B93606462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the Touchpoints?</a:t>
            </a:r>
          </a:p>
        </p:txBody>
      </p:sp>
      <p:pic>
        <p:nvPicPr>
          <p:cNvPr id="4" name="Picture 3" descr="Road to Financial Readiness.">
            <a:extLst>
              <a:ext uri="{FF2B5EF4-FFF2-40B4-BE49-F238E27FC236}">
                <a16:creationId xmlns:a16="http://schemas.microsoft.com/office/drawing/2014/main" id="{74356830-C796-B5C4-E7D2-C0D4AFE579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524" y="1666260"/>
            <a:ext cx="3425408" cy="4432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19B09AB-E3C1-F039-D915-DE2A5CA93323}"/>
              </a:ext>
            </a:extLst>
          </p:cNvPr>
          <p:cNvSpPr txBox="1">
            <a:spLocks/>
          </p:cNvSpPr>
          <p:nvPr/>
        </p:nvSpPr>
        <p:spPr>
          <a:xfrm>
            <a:off x="4438378" y="1666260"/>
            <a:ext cx="4471792" cy="47220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Initial Entry Training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First Duty Station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PCS Moves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Promotion/Advancement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Vesting in the TSP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Entitlement to Continuation Pay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Disabling Condition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Divorce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Birth and Adoption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Marriage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Leadership Training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Pre- and Post-Deployment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solidFill>
                  <a:srgbClr val="1B3867"/>
                </a:solidFill>
                <a:latin typeface="Arial"/>
                <a:cs typeface="Arial"/>
              </a:rPr>
              <a:t>Career Transition</a:t>
            </a: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8DD7A784-B109-7253-1078-8C3E69808E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B1DEAC-D62A-9423-4EF2-FEF81ED777BC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Road to Financial Readiness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2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AA2ED-34DF-1D84-65EE-A7886B3B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F990436-4DC7-5F12-B8E7-B43C0D9283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Do We Have Touchpoints?</a:t>
            </a:r>
          </a:p>
        </p:txBody>
      </p:sp>
      <p:pic>
        <p:nvPicPr>
          <p:cNvPr id="2" name="Picture 1" descr="DoD Instruction 1322.34 Financial Readiness of Service Members screenshot.">
            <a:extLst>
              <a:ext uri="{FF2B5EF4-FFF2-40B4-BE49-F238E27FC236}">
                <a16:creationId xmlns:a16="http://schemas.microsoft.com/office/drawing/2014/main" id="{4DCEF183-1668-A8A1-5F86-1422E3AEA0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50" y="1871755"/>
            <a:ext cx="3251447" cy="441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B9B3F74-CDFE-3195-7D49-209C5C58AFE3}"/>
              </a:ext>
            </a:extLst>
          </p:cNvPr>
          <p:cNvSpPr txBox="1">
            <a:spLocks/>
          </p:cNvSpPr>
          <p:nvPr/>
        </p:nvSpPr>
        <p:spPr>
          <a:xfrm>
            <a:off x="4194313" y="1666260"/>
            <a:ext cx="4849479" cy="47220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u="sng" dirty="0">
                <a:solidFill>
                  <a:srgbClr val="1B3867"/>
                </a:solidFill>
                <a:latin typeface="Arial"/>
                <a:cs typeface="Arial"/>
              </a:rPr>
              <a:t>It’s law</a:t>
            </a:r>
            <a:r>
              <a:rPr lang="en-US" sz="2500" dirty="0">
                <a:solidFill>
                  <a:srgbClr val="1B3867"/>
                </a:solidFill>
                <a:latin typeface="Arial"/>
                <a:cs typeface="Arial"/>
              </a:rPr>
              <a:t>: Section 992 of Title 10, U.S.C.; FY 16 NDAA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1B3867"/>
                </a:solidFill>
                <a:latin typeface="Arial"/>
                <a:cs typeface="Arial"/>
              </a:rPr>
              <a:t>The Military Departments </a:t>
            </a:r>
            <a:br>
              <a:rPr lang="en-US" sz="2500" dirty="0">
                <a:solidFill>
                  <a:srgbClr val="1B3867"/>
                </a:solidFill>
                <a:latin typeface="Arial"/>
                <a:cs typeface="Arial"/>
              </a:rPr>
            </a:br>
            <a:r>
              <a:rPr lang="en-US" sz="2500" u="sng" dirty="0">
                <a:solidFill>
                  <a:srgbClr val="1B3867"/>
                </a:solidFill>
                <a:latin typeface="Arial"/>
                <a:cs typeface="Arial"/>
              </a:rPr>
              <a:t>will</a:t>
            </a:r>
            <a:r>
              <a:rPr lang="en-US" sz="2500" dirty="0">
                <a:solidFill>
                  <a:srgbClr val="1B3867"/>
                </a:solidFill>
                <a:latin typeface="Arial"/>
                <a:cs typeface="Arial"/>
              </a:rPr>
              <a:t> provide programs and resources addressing the financial decisions facing Service members, and the effects such decisions can have on their personal and professional lives. </a:t>
            </a:r>
          </a:p>
        </p:txBody>
      </p:sp>
    </p:spTree>
    <p:extLst>
      <p:ext uri="{BB962C8B-B14F-4D97-AF65-F5344CB8AC3E}">
        <p14:creationId xmlns:p14="http://schemas.microsoft.com/office/powerpoint/2010/main" val="86400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 descr="Terminal Learning Objective (TLO) Matrix.">
            <a:extLst>
              <a:ext uri="{FF2B5EF4-FFF2-40B4-BE49-F238E27FC236}">
                <a16:creationId xmlns:a16="http://schemas.microsoft.com/office/drawing/2014/main" id="{5A2FE923-C4F8-4200-43AE-6296B03FB3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007" y="465980"/>
            <a:ext cx="6774968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Terminal Learning Objective (TLO) Matrix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3E229DA-67F3-BDEC-352B-D30AB9FB3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99439"/>
              </p:ext>
            </p:extLst>
          </p:nvPr>
        </p:nvGraphicFramePr>
        <p:xfrm>
          <a:off x="102277" y="1316632"/>
          <a:ext cx="8945729" cy="541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959">
                  <a:extLst>
                    <a:ext uri="{9D8B030D-6E8A-4147-A177-3AD203B41FA5}">
                      <a16:colId xmlns:a16="http://schemas.microsoft.com/office/drawing/2014/main" val="4242744378"/>
                    </a:ext>
                  </a:extLst>
                </a:gridCol>
                <a:gridCol w="4282542">
                  <a:extLst>
                    <a:ext uri="{9D8B030D-6E8A-4147-A177-3AD203B41FA5}">
                      <a16:colId xmlns:a16="http://schemas.microsoft.com/office/drawing/2014/main" val="3836954986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36854698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4250025388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654446458"/>
                    </a:ext>
                  </a:extLst>
                </a:gridCol>
                <a:gridCol w="293914">
                  <a:extLst>
                    <a:ext uri="{9D8B030D-6E8A-4147-A177-3AD203B41FA5}">
                      <a16:colId xmlns:a16="http://schemas.microsoft.com/office/drawing/2014/main" val="3268122437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185905353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541368034"/>
                    </a:ext>
                  </a:extLst>
                </a:gridCol>
                <a:gridCol w="391885">
                  <a:extLst>
                    <a:ext uri="{9D8B030D-6E8A-4147-A177-3AD203B41FA5}">
                      <a16:colId xmlns:a16="http://schemas.microsoft.com/office/drawing/2014/main" val="1655222739"/>
                    </a:ext>
                  </a:extLst>
                </a:gridCol>
                <a:gridCol w="478895">
                  <a:extLst>
                    <a:ext uri="{9D8B030D-6E8A-4147-A177-3AD203B41FA5}">
                      <a16:colId xmlns:a16="http://schemas.microsoft.com/office/drawing/2014/main" val="3130232502"/>
                    </a:ext>
                  </a:extLst>
                </a:gridCol>
                <a:gridCol w="381077">
                  <a:extLst>
                    <a:ext uri="{9D8B030D-6E8A-4147-A177-3AD203B41FA5}">
                      <a16:colId xmlns:a16="http://schemas.microsoft.com/office/drawing/2014/main" val="3004776104"/>
                    </a:ext>
                  </a:extLst>
                </a:gridCol>
                <a:gridCol w="359228">
                  <a:extLst>
                    <a:ext uri="{9D8B030D-6E8A-4147-A177-3AD203B41FA5}">
                      <a16:colId xmlns:a16="http://schemas.microsoft.com/office/drawing/2014/main" val="4083535103"/>
                    </a:ext>
                  </a:extLst>
                </a:gridCol>
              </a:tblGrid>
              <a:tr h="987173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Entry Training</a:t>
                      </a:r>
                    </a:p>
                  </a:txBody>
                  <a:tcPr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Duty Station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Change of Station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Promotion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Vesting in TSP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Entitlement to Continuation Pay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Life Events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Training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 and Post- Deployment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21898"/>
                  </a:ext>
                </a:extLst>
              </a:tr>
              <a:tr h="370057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Finance</a:t>
                      </a:r>
                    </a:p>
                  </a:txBody>
                  <a:tcPr vert="vert27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Recognize the importance of personal financial management and what resources are available.</a:t>
                      </a: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634508"/>
                  </a:ext>
                </a:extLst>
              </a:tr>
              <a:tr h="280207">
                <a:tc vMerge="1"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rgbClr val="1D386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X" sz="1000" b="0" i="0" kern="1200">
                          <a:solidFill>
                            <a:srgbClr val="1D38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Identify warning signs of Service members at risk for financial problems</a:t>
                      </a:r>
                      <a:r>
                        <a:rPr lang="en-US" sz="1000" b="0" i="0" kern="1200" dirty="0">
                          <a:solidFill>
                            <a:srgbClr val="1D38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MX" sz="1000" b="0" i="0" kern="1200">
                        <a:solidFill>
                          <a:srgbClr val="1D386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277644"/>
                  </a:ext>
                </a:extLst>
              </a:tr>
              <a:tr h="220338">
                <a:tc vMerge="1"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X" sz="1000" b="0" i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the fundamental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MX" sz="1000" b="0" i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banking services and fees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332195"/>
                  </a:ext>
                </a:extLst>
              </a:tr>
              <a:tr h="355294">
                <a:tc vMerge="1"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the fundamentals of creating and managing a spending plan, and the importance of updating a spending plan.</a:t>
                      </a:r>
                      <a:endParaRPr lang="en-MX" sz="1000" b="0" i="0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499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the fundamentals and management of debt and credit.</a:t>
                      </a: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621605"/>
                  </a:ext>
                </a:extLst>
              </a:tr>
              <a:tr h="370057">
                <a:tc vMerge="1"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fundamentals of income tax and common tax benefits, and potential changes to tax situation.</a:t>
                      </a:r>
                      <a:endParaRPr lang="en-MX" sz="1000" b="0" i="0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632695"/>
                  </a:ext>
                </a:extLst>
              </a:tr>
              <a:tr h="320657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 Protections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 military consumer protection law fundamentals, including Service members’ Civil Relief Act and Military Lending Act.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72716"/>
                  </a:ext>
                </a:extLst>
              </a:tr>
              <a:tr h="3700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Recognize and understand how to protect yourself from misleading consumer practices, and report complaints.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9420"/>
                  </a:ext>
                </a:extLst>
              </a:tr>
              <a:tr h="3700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how to access credit protection benefits available to Service members.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13974"/>
                  </a:ext>
                </a:extLst>
              </a:tr>
              <a:tr h="218794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Recognize and identify steps to resolve identity theft.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07021"/>
                  </a:ext>
                </a:extLst>
              </a:tr>
              <a:tr h="44713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for the Future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Comprehend the components of Service member’s military retirement system and the importance of preparing for retirement.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26338"/>
                  </a:ext>
                </a:extLst>
              </a:tr>
              <a:tr h="280713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 the reasons, needs, types, and options for purchasing insurance.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1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1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1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1" i="0" dirty="0">
                        <a:ln>
                          <a:noFill/>
                        </a:ln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017829"/>
                  </a:ext>
                </a:extLst>
              </a:tr>
              <a:tr h="523389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purpose and implications of estate planning (e.g., beneficiaries, wills, trusts, power of attorney).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39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236C4-E6C4-6503-4687-2E4EF8247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 descr="Terminal Learning Objective (TLO) Matrix.">
            <a:extLst>
              <a:ext uri="{FF2B5EF4-FFF2-40B4-BE49-F238E27FC236}">
                <a16:creationId xmlns:a16="http://schemas.microsoft.com/office/drawing/2014/main" id="{34BC314F-BACD-C6C3-4688-4E12F1DEF4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007" y="465980"/>
            <a:ext cx="6774968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Terminal Learning Objective (TLO) Matrix </a:t>
            </a:r>
          </a:p>
        </p:txBody>
      </p:sp>
      <p:graphicFrame>
        <p:nvGraphicFramePr>
          <p:cNvPr id="31" name="Table 8">
            <a:extLst>
              <a:ext uri="{FF2B5EF4-FFF2-40B4-BE49-F238E27FC236}">
                <a16:creationId xmlns:a16="http://schemas.microsoft.com/office/drawing/2014/main" id="{09B8A47A-451B-5FC9-CAC3-04BFDE846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21608"/>
              </p:ext>
            </p:extLst>
          </p:nvPr>
        </p:nvGraphicFramePr>
        <p:xfrm>
          <a:off x="163864" y="1536838"/>
          <a:ext cx="8832991" cy="5036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152">
                  <a:extLst>
                    <a:ext uri="{9D8B030D-6E8A-4147-A177-3AD203B41FA5}">
                      <a16:colId xmlns:a16="http://schemas.microsoft.com/office/drawing/2014/main" val="4068773568"/>
                    </a:ext>
                  </a:extLst>
                </a:gridCol>
                <a:gridCol w="3891743">
                  <a:extLst>
                    <a:ext uri="{9D8B030D-6E8A-4147-A177-3AD203B41FA5}">
                      <a16:colId xmlns:a16="http://schemas.microsoft.com/office/drawing/2014/main" val="3836954986"/>
                    </a:ext>
                  </a:extLst>
                </a:gridCol>
                <a:gridCol w="378372">
                  <a:extLst>
                    <a:ext uri="{9D8B030D-6E8A-4147-A177-3AD203B41FA5}">
                      <a16:colId xmlns:a16="http://schemas.microsoft.com/office/drawing/2014/main" val="368546983"/>
                    </a:ext>
                  </a:extLst>
                </a:gridCol>
                <a:gridCol w="409903">
                  <a:extLst>
                    <a:ext uri="{9D8B030D-6E8A-4147-A177-3AD203B41FA5}">
                      <a16:colId xmlns:a16="http://schemas.microsoft.com/office/drawing/2014/main" val="4250025388"/>
                    </a:ext>
                  </a:extLst>
                </a:gridCol>
                <a:gridCol w="536028">
                  <a:extLst>
                    <a:ext uri="{9D8B030D-6E8A-4147-A177-3AD203B41FA5}">
                      <a16:colId xmlns:a16="http://schemas.microsoft.com/office/drawing/2014/main" val="654446458"/>
                    </a:ext>
                  </a:extLst>
                </a:gridCol>
                <a:gridCol w="346841">
                  <a:extLst>
                    <a:ext uri="{9D8B030D-6E8A-4147-A177-3AD203B41FA5}">
                      <a16:colId xmlns:a16="http://schemas.microsoft.com/office/drawing/2014/main" val="3268122437"/>
                    </a:ext>
                  </a:extLst>
                </a:gridCol>
                <a:gridCol w="367863">
                  <a:extLst>
                    <a:ext uri="{9D8B030D-6E8A-4147-A177-3AD203B41FA5}">
                      <a16:colId xmlns:a16="http://schemas.microsoft.com/office/drawing/2014/main" val="1859053538"/>
                    </a:ext>
                  </a:extLst>
                </a:gridCol>
                <a:gridCol w="557048">
                  <a:extLst>
                    <a:ext uri="{9D8B030D-6E8A-4147-A177-3AD203B41FA5}">
                      <a16:colId xmlns:a16="http://schemas.microsoft.com/office/drawing/2014/main" val="2541368034"/>
                    </a:ext>
                  </a:extLst>
                </a:gridCol>
                <a:gridCol w="409903">
                  <a:extLst>
                    <a:ext uri="{9D8B030D-6E8A-4147-A177-3AD203B41FA5}">
                      <a16:colId xmlns:a16="http://schemas.microsoft.com/office/drawing/2014/main" val="1655222739"/>
                    </a:ext>
                  </a:extLst>
                </a:gridCol>
                <a:gridCol w="399393">
                  <a:extLst>
                    <a:ext uri="{9D8B030D-6E8A-4147-A177-3AD203B41FA5}">
                      <a16:colId xmlns:a16="http://schemas.microsoft.com/office/drawing/2014/main" val="3130232502"/>
                    </a:ext>
                  </a:extLst>
                </a:gridCol>
                <a:gridCol w="430924">
                  <a:extLst>
                    <a:ext uri="{9D8B030D-6E8A-4147-A177-3AD203B41FA5}">
                      <a16:colId xmlns:a16="http://schemas.microsoft.com/office/drawing/2014/main" val="3004776104"/>
                    </a:ext>
                  </a:extLst>
                </a:gridCol>
                <a:gridCol w="325821">
                  <a:extLst>
                    <a:ext uri="{9D8B030D-6E8A-4147-A177-3AD203B41FA5}">
                      <a16:colId xmlns:a16="http://schemas.microsoft.com/office/drawing/2014/main" val="4083535103"/>
                    </a:ext>
                  </a:extLst>
                </a:gridCol>
              </a:tblGrid>
              <a:tr h="1096178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B3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33A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Entry Training</a:t>
                      </a:r>
                    </a:p>
                  </a:txBody>
                  <a:tcPr vert="vert270" anchor="ctr">
                    <a:lnL w="6350" cap="flat" cmpd="sng" algn="ctr">
                      <a:solidFill>
                        <a:srgbClr val="1B3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33A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Duty Station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33A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Change of Station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dirty="0">
                          <a:solidFill>
                            <a:srgbClr val="033A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Promotion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33A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Vesting in TSP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33A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Entitlement to Continuation Pay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33A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Life Events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33A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Training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33A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 and Post- Deployment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dirty="0">
                          <a:solidFill>
                            <a:srgbClr val="033A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31814"/>
                  </a:ext>
                </a:extLst>
              </a:tr>
              <a:tr h="376624">
                <a:tc rowSpan="5"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Compensation, Benefits, and Entitlements</a:t>
                      </a:r>
                    </a:p>
                  </a:txBody>
                  <a:tcPr vert="vert27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Know the components of basic pay and allowances throughout one’s military career.</a:t>
                      </a: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634508"/>
                  </a:ext>
                </a:extLst>
              </a:tr>
              <a:tr h="238053">
                <a:tc vMerge="1"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rgbClr val="3E3E3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rgbClr val="3E3E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Examine the impact of special pay and entitlements. </a:t>
                      </a:r>
                      <a:endParaRPr lang="en-MX" sz="1000" b="0" i="0" kern="1200">
                        <a:solidFill>
                          <a:srgbClr val="3E3E3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277644"/>
                  </a:ext>
                </a:extLst>
              </a:tr>
              <a:tr h="220717">
                <a:tc vMerge="1"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 TRICARE options and costs.</a:t>
                      </a: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332195"/>
                  </a:ext>
                </a:extLst>
              </a:tr>
              <a:tr h="376624">
                <a:tc vMerge="1"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 survivor and dependent benefits, including Survivor Benefit Plan and Service members’ Group Life Insurance.</a:t>
                      </a:r>
                      <a:endParaRPr lang="en-MX" sz="1000" b="0" i="0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49944"/>
                  </a:ext>
                </a:extLst>
              </a:tr>
              <a:tr h="320439">
                <a:tc vMerge="1"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future financial benefits afforded by the Department’s career investment programs.</a:t>
                      </a: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621605"/>
                  </a:ext>
                </a:extLst>
              </a:tr>
              <a:tr h="320439">
                <a:tc rowSpan="4"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Saving and Investing</a:t>
                      </a:r>
                    </a:p>
                  </a:txBody>
                  <a:tcPr vert="vert27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interest and how the concept of compounding works.</a:t>
                      </a:r>
                      <a:endParaRPr lang="en-MX" sz="1000" b="0" i="0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632695"/>
                  </a:ext>
                </a:extLst>
              </a:tr>
              <a:tr h="320439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Recognize the importance of and be able to develop savings and an emergency fund.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72716"/>
                  </a:ext>
                </a:extLst>
              </a:tr>
              <a:tr h="224168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the fundamentals of investing.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9420"/>
                  </a:ext>
                </a:extLst>
              </a:tr>
              <a:tr h="320439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and be able to manage a TSP account.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07021"/>
                  </a:ext>
                </a:extLst>
              </a:tr>
              <a:tr h="37662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Purchases</a:t>
                      </a:r>
                    </a:p>
                  </a:txBody>
                  <a:tcPr vert="vert27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 the implications and identify strategies for financing a major purchase.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i="0" dirty="0">
                        <a:ln>
                          <a:noFill/>
                        </a:ln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26338"/>
                  </a:ext>
                </a:extLst>
              </a:tr>
              <a:tr h="320439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 financial implications and identify strategies for buying a car.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017829"/>
                  </a:ext>
                </a:extLst>
              </a:tr>
              <a:tr h="376624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education financing, to include available benefits, obligations, and repayment options.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47972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28501B8D-18E1-4569-FA84-BDC6DCBCC02F}"/>
              </a:ext>
            </a:extLst>
          </p:cNvPr>
          <p:cNvSpPr txBox="1"/>
          <p:nvPr/>
        </p:nvSpPr>
        <p:spPr>
          <a:xfrm>
            <a:off x="147146" y="1284595"/>
            <a:ext cx="4572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1D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  <a:br>
              <a:rPr lang="en-US" sz="1100" b="1" dirty="0">
                <a:solidFill>
                  <a:srgbClr val="1D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1D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Change of Station applies to Service members in paygrades E-1 to E-4 and O-1 to O-3. Promotion applies to Service members in paygrades E-1 to E-5 and O-1 to O-4 Major Life Events includes, at a minimum, marriage, birth of first child, divorce, and disabling sickness or condition. Transition includes separation, transition between Active and Reserve Components, and retirement.</a:t>
            </a:r>
          </a:p>
        </p:txBody>
      </p:sp>
    </p:spTree>
    <p:extLst>
      <p:ext uri="{BB962C8B-B14F-4D97-AF65-F5344CB8AC3E}">
        <p14:creationId xmlns:p14="http://schemas.microsoft.com/office/powerpoint/2010/main" val="174511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16A665-B3B4-E204-7198-E335AC6104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Training Completion Options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9675362-C529-B8C8-28DB-94E9A6FCB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776" y="1696525"/>
            <a:ext cx="6407300" cy="4016375"/>
          </a:xfrm>
        </p:spPr>
        <p:txBody>
          <a:bodyPr/>
          <a:lstStyle/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on One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Checklists and handouts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(PPT) Training Slides and </a:t>
            </a:r>
            <a:b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Guide (IG)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1B3867"/>
                </a:solidFill>
              </a:rPr>
              <a:t>Videos and Video Discussion Guides (VDG)</a:t>
            </a:r>
            <a:endParaRPr lang="en-US" altLang="en-US" sz="2000" b="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Training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USCG OWL: </a:t>
            </a:r>
            <a:r>
              <a:rPr lang="en-US" altLang="en-US" sz="2000" b="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https://cg-owl.uscg.mil/moodle/</a:t>
            </a:r>
            <a:r>
              <a:rPr lang="en-US" altLang="en-US" sz="2000" b="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000" b="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1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36062-8703-9EE3-6581-EB4CEDF7A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C61A-7E81-CF29-C46D-CBAF1D46AA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007" y="465980"/>
            <a:ext cx="6774968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 on One: Touchpoint Checklists and Handouts</a:t>
            </a:r>
          </a:p>
        </p:txBody>
      </p:sp>
      <p:pic>
        <p:nvPicPr>
          <p:cNvPr id="4" name="Picture 3" descr="Permanent Change of Station (PCS) CFS/PFM Checklist Page 1.">
            <a:extLst>
              <a:ext uri="{FF2B5EF4-FFF2-40B4-BE49-F238E27FC236}">
                <a16:creationId xmlns:a16="http://schemas.microsoft.com/office/drawing/2014/main" id="{E3759DA9-5813-5418-1BFE-CCE784059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002" y="1456841"/>
            <a:ext cx="3489998" cy="45164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 descr="Permanent Change of Station (PCS) CFS/PFM Checklist Page 5.">
            <a:extLst>
              <a:ext uri="{FF2B5EF4-FFF2-40B4-BE49-F238E27FC236}">
                <a16:creationId xmlns:a16="http://schemas.microsoft.com/office/drawing/2014/main" id="{08CB0991-6FD9-16DD-D147-6CE65B3454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034" y="1456841"/>
            <a:ext cx="3489998" cy="45164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BF12D3BF-B8C6-AFEA-1F7A-86C5CF807E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6F8A1-5A29-F7A1-94B8-4ACD6616BC8C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 3 Permanent Change of Station (PCS) Member 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225310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59c2a6-812d-4fa0-a3d2-a8df9c9e9d19">5JFDD3NEPT4D-1832604046-88</_dlc_DocId>
    <_dlc_DocIdUrl xmlns="1659c2a6-812d-4fa0-a3d2-a8df9c9e9d19">
      <Url>https://cg.portal.uscg.mil/units/hswlsc/work-life_division/PFM_Worksite/_layouts/DocIdRedir.aspx?ID=5JFDD3NEPT4D-1832604046-88</Url>
      <Description>5JFDD3NEPT4D-1832604046-88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618A68CD4844E86E3C213718F131D" ma:contentTypeVersion="0" ma:contentTypeDescription="Create a new document." ma:contentTypeScope="" ma:versionID="43f983c5cb972c1e316b64378803458d">
  <xsd:schema xmlns:xsd="http://www.w3.org/2001/XMLSchema" xmlns:xs="http://www.w3.org/2001/XMLSchema" xmlns:p="http://schemas.microsoft.com/office/2006/metadata/properties" xmlns:ns2="1659c2a6-812d-4fa0-a3d2-a8df9c9e9d19" targetNamespace="http://schemas.microsoft.com/office/2006/metadata/properties" ma:root="true" ma:fieldsID="ef659a9e2fc3f076678ae4d90860f29c" ns2:_="">
    <xsd:import namespace="1659c2a6-812d-4fa0-a3d2-a8df9c9e9d1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9c2a6-812d-4fa0-a3d2-a8df9c9e9d1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C768B-27B8-4FAB-94E5-236A1A997F6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3253B14-47DF-4833-A856-BF155A824AD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659c2a6-812d-4fa0-a3d2-a8df9c9e9d1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31BC27-BD32-4B3C-BA1C-725888D865F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010354E-F15E-40CA-8203-54283EBA6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59c2a6-812d-4fa0-a3d2-a8df9c9e9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12027</TotalTime>
  <Words>1131</Words>
  <Application>Microsoft Office PowerPoint</Application>
  <PresentationFormat>Letter Paper (8.5x11 in)</PresentationFormat>
  <Paragraphs>212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</vt:lpstr>
      <vt:lpstr>Courier New</vt:lpstr>
      <vt:lpstr>Wingdings</vt:lpstr>
      <vt:lpstr>Office Theme</vt:lpstr>
      <vt:lpstr>Custom Design</vt:lpstr>
      <vt:lpstr>Introduction to Touchpoint Curriculum</vt:lpstr>
      <vt:lpstr>Agenda</vt:lpstr>
      <vt:lpstr>Why Do We Have Touchpoint Curriculum?</vt:lpstr>
      <vt:lpstr>What Are the Touchpoints?</vt:lpstr>
      <vt:lpstr>Why Do We Have Touchpoints?</vt:lpstr>
      <vt:lpstr>Terminal Learning Objective (TLO) Matrix</vt:lpstr>
      <vt:lpstr>Terminal Learning Objective (TLO) Matrix </vt:lpstr>
      <vt:lpstr>Training Completion Options</vt:lpstr>
      <vt:lpstr>One on One: Touchpoint Checklists and Handouts</vt:lpstr>
      <vt:lpstr>Classroom Instruction: PowerPoint and Instructor Guide</vt:lpstr>
      <vt:lpstr>Classroom Instruction: Video and Video Discussion Guides</vt:lpstr>
      <vt:lpstr>CG Online World of Learning (OWL)</vt:lpstr>
      <vt:lpstr>CG Online World of Learning (OWL) Cont.</vt:lpstr>
      <vt:lpstr>CG Touchpoint Training Process</vt:lpstr>
      <vt:lpstr>Resources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Castillo</dc:creator>
  <cp:keywords>Select Classification Level, Internal</cp:keywords>
  <cp:lastModifiedBy>Tann, Joi E CIV USCG HQS (USA)</cp:lastModifiedBy>
  <cp:revision>273</cp:revision>
  <dcterms:created xsi:type="dcterms:W3CDTF">2020-11-16T05:07:15Z</dcterms:created>
  <dcterms:modified xsi:type="dcterms:W3CDTF">2024-10-18T18:01:33Z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600586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D8.0.8</vt:lpwstr>
  </property>
  <property fmtid="{D5CDD505-2E9C-101B-9397-08002B2CF9AE}" pid="5" name="TitusGUID">
    <vt:lpwstr>f7fec962-a98d-444a-b90f-fab9e8799357</vt:lpwstr>
  </property>
  <property fmtid="{D5CDD505-2E9C-101B-9397-08002B2CF9AE}" pid="6" name="PreClass">
    <vt:lpwstr>True</vt:lpwstr>
  </property>
  <property fmtid="{D5CDD505-2E9C-101B-9397-08002B2CF9AE}" pid="7" name="Classification">
    <vt:lpwstr>Internal</vt:lpwstr>
  </property>
  <property fmtid="{D5CDD505-2E9C-101B-9397-08002B2CF9AE}" pid="8" name="ContentTypeId">
    <vt:lpwstr>0x010100D39618A68CD4844E86E3C213718F131D</vt:lpwstr>
  </property>
  <property fmtid="{D5CDD505-2E9C-101B-9397-08002B2CF9AE}" pid="9" name="_dlc_DocIdItemGuid">
    <vt:lpwstr>70ebf81c-97c8-4a44-8020-2c5974244ec6</vt:lpwstr>
  </property>
  <property fmtid="{D5CDD505-2E9C-101B-9397-08002B2CF9AE}" pid="10" name="MSIP_Label_8238890f-b1c9-4d24-91e8-fc1fbd7a2e5e_Enabled">
    <vt:lpwstr>true</vt:lpwstr>
  </property>
  <property fmtid="{D5CDD505-2E9C-101B-9397-08002B2CF9AE}" pid="11" name="MSIP_Label_8238890f-b1c9-4d24-91e8-fc1fbd7a2e5e_SetDate">
    <vt:lpwstr>2024-04-11T15:38:13Z</vt:lpwstr>
  </property>
  <property fmtid="{D5CDD505-2E9C-101B-9397-08002B2CF9AE}" pid="12" name="MSIP_Label_8238890f-b1c9-4d24-91e8-fc1fbd7a2e5e_Method">
    <vt:lpwstr>Privileged</vt:lpwstr>
  </property>
  <property fmtid="{D5CDD505-2E9C-101B-9397-08002B2CF9AE}" pid="13" name="MSIP_Label_8238890f-b1c9-4d24-91e8-fc1fbd7a2e5e_Name">
    <vt:lpwstr>Public</vt:lpwstr>
  </property>
  <property fmtid="{D5CDD505-2E9C-101B-9397-08002B2CF9AE}" pid="14" name="MSIP_Label_8238890f-b1c9-4d24-91e8-fc1fbd7a2e5e_SiteId">
    <vt:lpwstr>ecba9361-f186-473c-a3a8-60af39258895</vt:lpwstr>
  </property>
  <property fmtid="{D5CDD505-2E9C-101B-9397-08002B2CF9AE}" pid="15" name="MSIP_Label_8238890f-b1c9-4d24-91e8-fc1fbd7a2e5e_ActionId">
    <vt:lpwstr>5e1b7342-cd3b-4137-94fc-e595417ec334</vt:lpwstr>
  </property>
  <property fmtid="{D5CDD505-2E9C-101B-9397-08002B2CF9AE}" pid="16" name="MSIP_Label_8238890f-b1c9-4d24-91e8-fc1fbd7a2e5e_ContentBits">
    <vt:lpwstr>2</vt:lpwstr>
  </property>
  <property fmtid="{D5CDD505-2E9C-101B-9397-08002B2CF9AE}" pid="17" name="ClassificationContentMarkingFooterLocations">
    <vt:lpwstr>Office Theme:4\Custom Design:4</vt:lpwstr>
  </property>
  <property fmtid="{D5CDD505-2E9C-101B-9397-08002B2CF9AE}" pid="18" name="ClassificationContentMarkingFooterText">
    <vt:lpwstr>USAA Classification: Public</vt:lpwstr>
  </property>
</Properties>
</file>